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8"/>
  </p:notesMasterIdLst>
  <p:sldIdLst>
    <p:sldId id="256" r:id="rId2"/>
    <p:sldId id="274" r:id="rId3"/>
    <p:sldId id="273" r:id="rId4"/>
    <p:sldId id="261" r:id="rId5"/>
    <p:sldId id="262" r:id="rId6"/>
    <p:sldId id="270" r:id="rId7"/>
    <p:sldId id="258" r:id="rId8"/>
    <p:sldId id="260" r:id="rId9"/>
    <p:sldId id="288" r:id="rId10"/>
    <p:sldId id="264" r:id="rId11"/>
    <p:sldId id="277" r:id="rId12"/>
    <p:sldId id="267" r:id="rId13"/>
    <p:sldId id="268" r:id="rId14"/>
    <p:sldId id="289" r:id="rId15"/>
    <p:sldId id="269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91" r:id="rId24"/>
    <p:sldId id="294" r:id="rId25"/>
    <p:sldId id="293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0B629-52ED-4BA2-8FD3-4082B1E651A4}" v="1" dt="2026-01-29T11:03:33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rger" userId="6cad3a802b58dcb1" providerId="LiveId" clId="{7506E95C-619B-4F9D-AEC4-2BEC2E1A7096}"/>
    <pc:docChg chg="addSld delSld modSld">
      <pc:chgData name="Michael Burger" userId="6cad3a802b58dcb1" providerId="LiveId" clId="{7506E95C-619B-4F9D-AEC4-2BEC2E1A7096}" dt="2026-01-29T11:17:53.497" v="1" actId="47"/>
      <pc:docMkLst>
        <pc:docMk/>
      </pc:docMkLst>
      <pc:sldChg chg="add">
        <pc:chgData name="Michael Burger" userId="6cad3a802b58dcb1" providerId="LiveId" clId="{7506E95C-619B-4F9D-AEC4-2BEC2E1A7096}" dt="2026-01-29T11:03:33.555" v="0"/>
        <pc:sldMkLst>
          <pc:docMk/>
          <pc:sldMk cId="2364771704" sldId="281"/>
        </pc:sldMkLst>
      </pc:sldChg>
      <pc:sldChg chg="del">
        <pc:chgData name="Michael Burger" userId="6cad3a802b58dcb1" providerId="LiveId" clId="{7506E95C-619B-4F9D-AEC4-2BEC2E1A7096}" dt="2026-01-29T11:17:53.497" v="1" actId="47"/>
        <pc:sldMkLst>
          <pc:docMk/>
          <pc:sldMk cId="2425178939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C738-970D-4CC2-90A3-6121AF7F9E46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04958-38B4-4662-BC87-667E2C26E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75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958-38B4-4662-BC87-667E2C26E6A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86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958-38B4-4662-BC87-667E2C26E6A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3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2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29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99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51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40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71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6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94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F163C-AB7D-456A-B0E2-B261196577D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4494F-2910-4B32-89B3-39BBE49C8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9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d.bundesarchiv.de/" TargetMode="External"/><Relationship Id="rId2" Type="http://schemas.openxmlformats.org/officeDocument/2006/relationships/hyperlink" Target="http://www.dhm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C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0FC27-41F7-A36E-E578-EA5FAF21E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3394" y="97972"/>
            <a:ext cx="6386512" cy="2387600"/>
          </a:xfrm>
        </p:spPr>
        <p:txBody>
          <a:bodyPr/>
          <a:lstStyle/>
          <a:p>
            <a:r>
              <a:rPr lang="de-DE" dirty="0"/>
              <a:t>Hindenburgstraße umbenennen?</a:t>
            </a:r>
          </a:p>
        </p:txBody>
      </p:sp>
      <p:pic>
        <p:nvPicPr>
          <p:cNvPr id="4" name="Grafik 3" descr="Ein Bild, das Text, Himmel, Schild, draußen enthält.&#10;&#10;KI-generierte Inhalte können fehlerhaft sein.">
            <a:extLst>
              <a:ext uri="{FF2B5EF4-FFF2-40B4-BE49-F238E27FC236}">
                <a16:creationId xmlns:a16="http://schemas.microsoft.com/office/drawing/2014/main" id="{BA4294F5-20D3-8BE3-BF12-313012E6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4975" cy="549592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09907BF-2915-81DA-8412-1A756E91EB3B}"/>
              </a:ext>
            </a:extLst>
          </p:cNvPr>
          <p:cNvSpPr txBox="1">
            <a:spLocks/>
          </p:cNvSpPr>
          <p:nvPr/>
        </p:nvSpPr>
        <p:spPr>
          <a:xfrm>
            <a:off x="6096000" y="3296985"/>
            <a:ext cx="63865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Antrag: </a:t>
            </a:r>
          </a:p>
          <a:p>
            <a:pPr algn="l"/>
            <a:r>
              <a:rPr lang="de-DE" sz="3600" dirty="0"/>
              <a:t>Gutachten von Experten sollen sachgerechte Diskussion ermöglichen</a:t>
            </a:r>
          </a:p>
        </p:txBody>
      </p:sp>
    </p:spTree>
    <p:extLst>
      <p:ext uri="{BB962C8B-B14F-4D97-AF65-F5344CB8AC3E}">
        <p14:creationId xmlns:p14="http://schemas.microsoft.com/office/powerpoint/2010/main" val="34094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leidung, draußen, Person, Gebäude enthält.&#10;&#10;KI-generierte Inhalte können fehlerhaft sein.">
            <a:extLst>
              <a:ext uri="{FF2B5EF4-FFF2-40B4-BE49-F238E27FC236}">
                <a16:creationId xmlns:a16="http://schemas.microsoft.com/office/drawing/2014/main" id="{944EE9CC-C7C6-95E9-825E-D2DCCE62C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-1" r="16657" b="-3013"/>
          <a:stretch>
            <a:fillRect/>
          </a:stretch>
        </p:blipFill>
        <p:spPr>
          <a:xfrm>
            <a:off x="0" y="0"/>
            <a:ext cx="3430262" cy="6340794"/>
          </a:xfrm>
          <a:prstGeom prst="rect">
            <a:avLst/>
          </a:prstGeom>
        </p:spPr>
      </p:pic>
      <p:pic>
        <p:nvPicPr>
          <p:cNvPr id="14" name="Grafik 13" descr="Ein Bild, das Kleidung, Text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CAA68BA1-940D-9BB0-32BC-C9F8446D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34789" r="27616" b="1964"/>
          <a:stretch>
            <a:fillRect/>
          </a:stretch>
        </p:blipFill>
        <p:spPr>
          <a:xfrm>
            <a:off x="7235596" y="2246689"/>
            <a:ext cx="4956404" cy="3400315"/>
          </a:xfrm>
          <a:prstGeom prst="rect">
            <a:avLst/>
          </a:prstGeom>
        </p:spPr>
      </p:pic>
      <p:pic>
        <p:nvPicPr>
          <p:cNvPr id="2" name="Bildplatzhalter 9">
            <a:extLst>
              <a:ext uri="{FF2B5EF4-FFF2-40B4-BE49-F238E27FC236}">
                <a16:creationId xmlns:a16="http://schemas.microsoft.com/office/drawing/2014/main" id="{9CD3B957-783B-AC8B-4298-99E387FCF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t="1" r="40912" b="5383"/>
          <a:stretch>
            <a:fillRect/>
          </a:stretch>
        </p:blipFill>
        <p:spPr>
          <a:xfrm>
            <a:off x="3573038" y="2246689"/>
            <a:ext cx="3519782" cy="461131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34C9D7-6A49-5F4C-F728-8302B02E9DAB}"/>
              </a:ext>
            </a:extLst>
          </p:cNvPr>
          <p:cNvSpPr txBox="1"/>
          <p:nvPr/>
        </p:nvSpPr>
        <p:spPr>
          <a:xfrm>
            <a:off x="4058292" y="246581"/>
            <a:ext cx="836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5.3.1933 Reichstagswahl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freie Wahl mehr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NSDAP - keine absolute Mehrheit, braucht die Deutschnationalen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D67826-DFEC-4B92-BE38-C705C12CC799}"/>
              </a:ext>
            </a:extLst>
          </p:cNvPr>
          <p:cNvSpPr txBox="1"/>
          <p:nvPr/>
        </p:nvSpPr>
        <p:spPr>
          <a:xfrm>
            <a:off x="7164208" y="6257476"/>
            <a:ext cx="3519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dirty="0">
                <a:solidFill>
                  <a:srgbClr val="191919"/>
                </a:solidFill>
                <a:effectLst/>
                <a:latin typeface="Noto Sans Display"/>
              </a:rPr>
              <a:t>Links: Reichspräsident Paul von Hindenburg verlässt bei den Reichstagswahlen am 5. März 1933 das Wahllokal in der Berliner </a:t>
            </a:r>
            <a:r>
              <a:rPr lang="de-DE" sz="1000" b="0" i="0" dirty="0" err="1">
                <a:solidFill>
                  <a:srgbClr val="191919"/>
                </a:solidFill>
                <a:effectLst/>
                <a:latin typeface="Noto Sans Display"/>
              </a:rPr>
              <a:t>Kanonierstraße</a:t>
            </a:r>
            <a:r>
              <a:rPr lang="de-DE" sz="1000" b="0" i="0" dirty="0">
                <a:solidFill>
                  <a:srgbClr val="191919"/>
                </a:solidFill>
                <a:effectLst/>
                <a:latin typeface="Noto Sans Display"/>
              </a:rPr>
              <a:t>. (© </a:t>
            </a:r>
            <a:r>
              <a:rPr lang="de-DE" sz="1000" b="0" i="0" dirty="0" err="1">
                <a:solidFill>
                  <a:srgbClr val="191919"/>
                </a:solidFill>
                <a:effectLst/>
                <a:latin typeface="Noto Sans Display"/>
              </a:rPr>
              <a:t>picture-alliance</a:t>
            </a:r>
            <a:r>
              <a:rPr lang="de-DE" sz="1000" b="0" i="0" dirty="0">
                <a:solidFill>
                  <a:srgbClr val="191919"/>
                </a:solidFill>
                <a:effectLst/>
                <a:latin typeface="Noto Sans Display"/>
              </a:rPr>
              <a:t>/IMAGNO) – Ausschnitt</a:t>
            </a:r>
          </a:p>
          <a:p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17FCD5-88B9-D4B5-0378-E36DCA48DE56}"/>
              </a:ext>
            </a:extLst>
          </p:cNvPr>
          <p:cNvSpPr txBox="1"/>
          <p:nvPr/>
        </p:nvSpPr>
        <p:spPr>
          <a:xfrm>
            <a:off x="0" y="6365198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BArch_Bild_102-14381_Pahl_Georg_</a:t>
            </a:r>
            <a:br>
              <a:rPr lang="de-DE" sz="1000" dirty="0"/>
            </a:br>
            <a:r>
              <a:rPr lang="de-DE" sz="1000" dirty="0"/>
              <a:t>Polizeischutz_Wahllokal.jpg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9DF5C3-EAD1-BA50-E879-5D62237CDCC6}"/>
              </a:ext>
            </a:extLst>
          </p:cNvPr>
          <p:cNvSpPr txBox="1"/>
          <p:nvPr/>
        </p:nvSpPr>
        <p:spPr>
          <a:xfrm>
            <a:off x="7235596" y="5706018"/>
            <a:ext cx="4271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Oben: csm_BArch_Bild_102-02970_Pahl_Georg_Wahlwerbung_3a20c4f2a5.jpg</a:t>
            </a:r>
          </a:p>
        </p:txBody>
      </p:sp>
    </p:spTree>
    <p:extLst>
      <p:ext uri="{BB962C8B-B14F-4D97-AF65-F5344CB8AC3E}">
        <p14:creationId xmlns:p14="http://schemas.microsoft.com/office/powerpoint/2010/main" val="95383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4B6FEB3-435E-AB42-7F00-6D2B42CC9AD4}"/>
              </a:ext>
            </a:extLst>
          </p:cNvPr>
          <p:cNvSpPr txBox="1"/>
          <p:nvPr/>
        </p:nvSpPr>
        <p:spPr>
          <a:xfrm>
            <a:off x="5574535" y="440674"/>
            <a:ext cx="37898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21.3.1933</a:t>
            </a:r>
          </a:p>
          <a:p>
            <a:endParaRPr lang="de-DE" dirty="0"/>
          </a:p>
          <a:p>
            <a:r>
              <a:rPr lang="de-DE" sz="3200" dirty="0"/>
              <a:t>Tag von Potsdam</a:t>
            </a:r>
          </a:p>
          <a:p>
            <a:r>
              <a:rPr lang="de-DE" sz="2400" dirty="0"/>
              <a:t>Eröffnung des Reichstags</a:t>
            </a:r>
          </a:p>
        </p:txBody>
      </p:sp>
      <p:pic>
        <p:nvPicPr>
          <p:cNvPr id="4" name="Grafik 3" descr="Ein Bild, das Kleidung, Mann, Menschliches Gesicht, Text enthält.&#10;&#10;KI-generierte Inhalte können fehlerhaft sein.">
            <a:extLst>
              <a:ext uri="{FF2B5EF4-FFF2-40B4-BE49-F238E27FC236}">
                <a16:creationId xmlns:a16="http://schemas.microsoft.com/office/drawing/2014/main" id="{9CD4E1D7-3FF4-FCEA-B82A-9E8CC28D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7" y="0"/>
            <a:ext cx="5055326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DFD11E-EE95-85C6-7BAA-70152BD03083}"/>
              </a:ext>
            </a:extLst>
          </p:cNvPr>
          <p:cNvSpPr txBox="1"/>
          <p:nvPr/>
        </p:nvSpPr>
        <p:spPr>
          <a:xfrm>
            <a:off x="5574535" y="3066088"/>
            <a:ext cx="473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Hitler will in der Tradition Friedrich des Großen gesehen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 zelebriert die Einheit mit Hindenburg.</a:t>
            </a:r>
          </a:p>
        </p:txBody>
      </p:sp>
    </p:spTree>
    <p:extLst>
      <p:ext uri="{BB962C8B-B14F-4D97-AF65-F5344CB8AC3E}">
        <p14:creationId xmlns:p14="http://schemas.microsoft.com/office/powerpoint/2010/main" val="365585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ABD78B-E479-1E18-5E52-BB0D2120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1" y="1113925"/>
            <a:ext cx="5111762" cy="382383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AADDAEE-63AC-B2BD-E23A-5E618435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95" y="313174"/>
            <a:ext cx="4842095" cy="634277"/>
          </a:xfrm>
        </p:spPr>
        <p:txBody>
          <a:bodyPr/>
          <a:lstStyle/>
          <a:p>
            <a:r>
              <a:rPr lang="de-DE" dirty="0"/>
              <a:t>Erste Konzentrationslager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CC3610B-6E09-092C-D8E5-14C8A2C7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258" y="5184929"/>
            <a:ext cx="4870467" cy="1359897"/>
          </a:xfrm>
        </p:spPr>
        <p:txBody>
          <a:bodyPr>
            <a:noAutofit/>
          </a:bodyPr>
          <a:lstStyle/>
          <a:p>
            <a:r>
              <a:rPr lang="de-DE" sz="2000" dirty="0"/>
              <a:t>21.3.33 - erstes staatliches KZ in Preußen: Oranienburg zeitgleich mit „Tag von Potsdam“</a:t>
            </a:r>
          </a:p>
          <a:p>
            <a:r>
              <a:rPr lang="de-DE" sz="2000" dirty="0"/>
              <a:t>Foto vom 1.8.1933, SPD-Politiker und Leute vom Rundfunk</a:t>
            </a:r>
          </a:p>
          <a:p>
            <a:endParaRPr lang="de-DE" sz="2000" dirty="0"/>
          </a:p>
        </p:txBody>
      </p:sp>
      <p:pic>
        <p:nvPicPr>
          <p:cNvPr id="8" name="Grafik 7" descr="Ein Bild, das Text, draußen, Pflanze, Gedenktafel enthält.&#10;&#10;KI-generierte Inhalte können fehlerhaft sein.">
            <a:extLst>
              <a:ext uri="{FF2B5EF4-FFF2-40B4-BE49-F238E27FC236}">
                <a16:creationId xmlns:a16="http://schemas.microsoft.com/office/drawing/2014/main" id="{679BDC59-C6C1-90EF-FDEE-567046F71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08" y="3784828"/>
            <a:ext cx="5244029" cy="2814056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2AC970B-C2BA-F993-664C-BCAC807FD679}"/>
              </a:ext>
            </a:extLst>
          </p:cNvPr>
          <p:cNvSpPr txBox="1">
            <a:spLocks/>
          </p:cNvSpPr>
          <p:nvPr/>
        </p:nvSpPr>
        <p:spPr>
          <a:xfrm>
            <a:off x="6462908" y="259116"/>
            <a:ext cx="5354197" cy="307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Bereits am 20.3.33:</a:t>
            </a:r>
            <a:br>
              <a:rPr lang="de-DE" sz="2000" dirty="0"/>
            </a:br>
            <a:r>
              <a:rPr lang="de-DE" sz="2000" dirty="0"/>
              <a:t>KZ Heuberg auf der Alb, Stetten am kalten Markt</a:t>
            </a:r>
          </a:p>
          <a:p>
            <a:r>
              <a:rPr lang="de-DE" sz="2000" dirty="0"/>
              <a:t>Gedenkstein der Sozialdemokraten Baden-Württemberg</a:t>
            </a:r>
          </a:p>
          <a:p>
            <a:r>
              <a:rPr lang="de-DE" sz="2000" i="1" dirty="0"/>
              <a:t>Denn gedacht soll ihrer werden</a:t>
            </a:r>
            <a:br>
              <a:rPr lang="de-DE" sz="2000" i="1" dirty="0"/>
            </a:br>
            <a:r>
              <a:rPr lang="de-DE" sz="2000" i="1" dirty="0"/>
              <a:t>Zur Erinnerung an alle die während der Herrschaft des Nationalsozialismus im Lager Heuberg gequält und geschunden wurden.</a:t>
            </a:r>
            <a:br>
              <a:rPr lang="de-DE" sz="2000" i="1" dirty="0"/>
            </a:br>
            <a:r>
              <a:rPr lang="de-DE" sz="2000" i="1" dirty="0"/>
              <a:t>Die Sozialdemokraten Baden-Württemberg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936D4-9130-76C9-90D2-1D7C86C9AFCE}"/>
              </a:ext>
            </a:extLst>
          </p:cNvPr>
          <p:cNvSpPr txBox="1"/>
          <p:nvPr/>
        </p:nvSpPr>
        <p:spPr>
          <a:xfrm>
            <a:off x="6434883" y="3373892"/>
            <a:ext cx="1623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191C1E"/>
                </a:solidFill>
                <a:effectLst/>
                <a:latin typeface="Ubuntu" panose="020B0504030602030204" pitchFamily="34" charset="0"/>
              </a:rPr>
              <a:t> </a:t>
            </a:r>
            <a:r>
              <a:rPr lang="de-DE" sz="1000" b="0" i="0" dirty="0">
                <a:solidFill>
                  <a:srgbClr val="191C1E"/>
                </a:solidFill>
                <a:effectLst/>
                <a:latin typeface="Ubuntu" panose="020B0504030602030204" pitchFamily="34" charset="0"/>
              </a:rPr>
              <a:t>(Foto: Susanne Grimm)</a:t>
            </a:r>
            <a:endParaRPr lang="de-DE" sz="1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882F40-F970-EE39-28FC-3FEA88A3B4DD}"/>
              </a:ext>
            </a:extLst>
          </p:cNvPr>
          <p:cNvSpPr txBox="1"/>
          <p:nvPr/>
        </p:nvSpPr>
        <p:spPr>
          <a:xfrm>
            <a:off x="444483" y="492444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Bildnachweis: Deutsches Historisches Museum, Berlin </a:t>
            </a:r>
            <a:r>
              <a:rPr lang="de-DE" sz="1000" dirty="0" err="1"/>
              <a:t>Inv</a:t>
            </a:r>
            <a:r>
              <a:rPr lang="de-DE" sz="1000" dirty="0"/>
              <a:t>.-Nr.: F 55/1416</a:t>
            </a:r>
          </a:p>
        </p:txBody>
      </p:sp>
    </p:spTree>
    <p:extLst>
      <p:ext uri="{BB962C8B-B14F-4D97-AF65-F5344CB8AC3E}">
        <p14:creationId xmlns:p14="http://schemas.microsoft.com/office/powerpoint/2010/main" val="380369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Brief, Papier, Buch enthält.&#10;&#10;KI-generierte Inhalte können fehlerhaft sein.">
            <a:extLst>
              <a:ext uri="{FF2B5EF4-FFF2-40B4-BE49-F238E27FC236}">
                <a16:creationId xmlns:a16="http://schemas.microsoft.com/office/drawing/2014/main" id="{54B5ADF4-372F-BCBD-2E08-A6F1BF1C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03" b="79427"/>
          <a:stretch>
            <a:fillRect/>
          </a:stretch>
        </p:blipFill>
        <p:spPr>
          <a:xfrm>
            <a:off x="6845157" y="0"/>
            <a:ext cx="5442880" cy="1706964"/>
          </a:xfrm>
          <a:prstGeom prst="rect">
            <a:avLst/>
          </a:prstGeom>
        </p:spPr>
      </p:pic>
      <p:pic>
        <p:nvPicPr>
          <p:cNvPr id="5" name="Grafik 4" descr="Ein Bild, das Text, Brief, Handschrift, Dokument enthält.&#10;&#10;KI-generierte Inhalte können fehlerhaft sein.">
            <a:extLst>
              <a:ext uri="{FF2B5EF4-FFF2-40B4-BE49-F238E27FC236}">
                <a16:creationId xmlns:a16="http://schemas.microsoft.com/office/drawing/2014/main" id="{A371338B-A84D-7503-ED7A-97BB860B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1"/>
          <a:stretch>
            <a:fillRect/>
          </a:stretch>
        </p:blipFill>
        <p:spPr>
          <a:xfrm>
            <a:off x="6845157" y="1911233"/>
            <a:ext cx="5346844" cy="50649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7AAFD3-B02E-48C3-86FE-9ED24FB96422}"/>
              </a:ext>
            </a:extLst>
          </p:cNvPr>
          <p:cNvSpPr txBox="1"/>
          <p:nvPr/>
        </p:nvSpPr>
        <p:spPr>
          <a:xfrm>
            <a:off x="747445" y="163279"/>
            <a:ext cx="6097712" cy="632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24.3.33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Ermächtigungsgesetz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e-D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neue Reichstag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beschließt </a:t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Ermächtigungsgesetz.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 erhält 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diktatorische Vollmachten.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Hindenburg hat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als Reichspräsident gegengezeichnet.</a:t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Seine Befugnisse als Reichspräsident bleiben ausdrücklich erhalten.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0E343D-E53F-F34E-0F65-33B9D689BAF3}"/>
              </a:ext>
            </a:extLst>
          </p:cNvPr>
          <p:cNvSpPr txBox="1"/>
          <p:nvPr/>
        </p:nvSpPr>
        <p:spPr>
          <a:xfrm>
            <a:off x="9207002" y="1552057"/>
            <a:ext cx="35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821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93CD502-3C03-E47B-ED5D-CD381AAAD5C0}"/>
              </a:ext>
            </a:extLst>
          </p:cNvPr>
          <p:cNvSpPr txBox="1"/>
          <p:nvPr/>
        </p:nvSpPr>
        <p:spPr>
          <a:xfrm>
            <a:off x="2082800" y="736600"/>
            <a:ext cx="802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Gleichschaltungsgesetze</a:t>
            </a:r>
          </a:p>
          <a:p>
            <a:endParaRPr lang="de-DE" sz="3600" b="1" dirty="0"/>
          </a:p>
          <a:p>
            <a:endParaRPr lang="de-DE" sz="3600" b="1" dirty="0"/>
          </a:p>
          <a:p>
            <a:r>
              <a:rPr lang="de-DE" sz="2800" dirty="0"/>
              <a:t>31. März 1933</a:t>
            </a:r>
            <a:br>
              <a:rPr lang="de-DE" sz="2800" dirty="0"/>
            </a:br>
            <a:r>
              <a:rPr lang="de-DE" sz="2800" dirty="0"/>
              <a:t>Vorläufiges Gesetz zur Gleichschaltung der Länder mit dem Reich:</a:t>
            </a:r>
          </a:p>
          <a:p>
            <a:endParaRPr lang="de-DE" sz="2800" dirty="0"/>
          </a:p>
          <a:p>
            <a:r>
              <a:rPr lang="de-DE" sz="2800" dirty="0"/>
              <a:t>Von der Landesebene bis zur Gemeinderatsebene werden die neuen Machtverhältnisse etabliert.</a:t>
            </a:r>
          </a:p>
        </p:txBody>
      </p:sp>
    </p:spTree>
    <p:extLst>
      <p:ext uri="{BB962C8B-B14F-4D97-AF65-F5344CB8AC3E}">
        <p14:creationId xmlns:p14="http://schemas.microsoft.com/office/powerpoint/2010/main" val="6730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Mann, draußen, Gebäude enthält.&#10;&#10;KI-generierte Inhalte können fehlerhaft sein.">
            <a:extLst>
              <a:ext uri="{FF2B5EF4-FFF2-40B4-BE49-F238E27FC236}">
                <a16:creationId xmlns:a16="http://schemas.microsoft.com/office/drawing/2014/main" id="{BDC9EEBF-B41E-5EE0-1C9B-6F446D00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909" cy="6858000"/>
          </a:xfrm>
          <a:prstGeom prst="rect">
            <a:avLst/>
          </a:prstGeom>
        </p:spPr>
      </p:pic>
      <p:pic>
        <p:nvPicPr>
          <p:cNvPr id="5" name="Grafik 4" descr="Ein Bild, das Text, Zeitung, Papier, Veröffentlichung enthält.&#10;&#10;KI-generierte Inhalte können fehlerhaft sein.">
            <a:extLst>
              <a:ext uri="{FF2B5EF4-FFF2-40B4-BE49-F238E27FC236}">
                <a16:creationId xmlns:a16="http://schemas.microsoft.com/office/drawing/2014/main" id="{649D7F7A-60A3-DF88-921B-2DEC69DF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5952" r="10967" b="67485"/>
          <a:stretch>
            <a:fillRect/>
          </a:stretch>
        </p:blipFill>
        <p:spPr>
          <a:xfrm>
            <a:off x="5653668" y="4053172"/>
            <a:ext cx="5539765" cy="24479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E9D0B67-068A-CA6F-1A4D-15570E813872}"/>
              </a:ext>
            </a:extLst>
          </p:cNvPr>
          <p:cNvSpPr txBox="1"/>
          <p:nvPr/>
        </p:nvSpPr>
        <p:spPr>
          <a:xfrm>
            <a:off x="5653668" y="869795"/>
            <a:ext cx="5965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1.4.1933 </a:t>
            </a:r>
          </a:p>
          <a:p>
            <a:r>
              <a:rPr lang="de-DE" sz="2400" dirty="0"/>
              <a:t>SA boykottiert jüdische Geschäfte</a:t>
            </a:r>
          </a:p>
          <a:p>
            <a:endParaRPr lang="de-DE" sz="2400" dirty="0"/>
          </a:p>
          <a:p>
            <a:r>
              <a:rPr lang="de-DE" sz="2400" dirty="0"/>
              <a:t>7.4.1933</a:t>
            </a:r>
          </a:p>
          <a:p>
            <a:r>
              <a:rPr lang="de-DE" sz="2400" dirty="0"/>
              <a:t> Gesetz zur Wiederherstellung des Berufsbeamtentums:</a:t>
            </a:r>
          </a:p>
          <a:p>
            <a:r>
              <a:rPr lang="de-DE" sz="2400" dirty="0"/>
              <a:t>Juden und politische Gegner können aus dem Staatsdienst entlassen werden.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90060E-51B6-B862-D50F-7E0EDDAC675B}"/>
              </a:ext>
            </a:extLst>
          </p:cNvPr>
          <p:cNvSpPr txBox="1"/>
          <p:nvPr/>
        </p:nvSpPr>
        <p:spPr>
          <a:xfrm>
            <a:off x="5588619" y="6514439"/>
            <a:ext cx="55397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csm_BArch_R_187__218_Image_247_Reichsgesetzblatt_Berufsbeamtentum_ac8756d66d.jpg</a:t>
            </a:r>
          </a:p>
        </p:txBody>
      </p:sp>
    </p:spTree>
    <p:extLst>
      <p:ext uri="{BB962C8B-B14F-4D97-AF65-F5344CB8AC3E}">
        <p14:creationId xmlns:p14="http://schemas.microsoft.com/office/powerpoint/2010/main" val="28245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Gebäude, Schuhwerk, Text enthält.&#10;&#10;KI-generierte Inhalte können fehlerhaft sein.">
            <a:extLst>
              <a:ext uri="{FF2B5EF4-FFF2-40B4-BE49-F238E27FC236}">
                <a16:creationId xmlns:a16="http://schemas.microsoft.com/office/drawing/2014/main" id="{D471AB65-177D-617B-64B1-A533741F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-1"/>
            <a:ext cx="6000751" cy="4603434"/>
          </a:xfrm>
          <a:prstGeom prst="rect">
            <a:avLst/>
          </a:prstGeom>
        </p:spPr>
      </p:pic>
      <p:pic>
        <p:nvPicPr>
          <p:cNvPr id="6" name="Grafik 5" descr="Ein Bild, das Person, Kleidung, Menschliches Gesicht, monochrom enthält.&#10;&#10;KI-generierte Inhalte können fehlerhaft sein.">
            <a:extLst>
              <a:ext uri="{FF2B5EF4-FFF2-40B4-BE49-F238E27FC236}">
                <a16:creationId xmlns:a16="http://schemas.microsoft.com/office/drawing/2014/main" id="{1C5D6374-DA50-3515-DAD2-3414AA6F0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43625" cy="42982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1B350D4-0BEC-F162-CBD4-BB75E03D130D}"/>
              </a:ext>
            </a:extLst>
          </p:cNvPr>
          <p:cNvSpPr txBox="1"/>
          <p:nvPr/>
        </p:nvSpPr>
        <p:spPr>
          <a:xfrm>
            <a:off x="6402600" y="4909992"/>
            <a:ext cx="7326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2. Mai 1933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Zerschlagung der Gewerkschaften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Ein Teil des SPD-Vorstands flüchtet </a:t>
            </a:r>
            <a:br>
              <a:rPr lang="de-DE" sz="2000" dirty="0"/>
            </a:br>
            <a:r>
              <a:rPr lang="de-DE" sz="2000" dirty="0"/>
              <a:t>ins Exil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87A82E-F86D-56F2-89A0-7E94A5490512}"/>
              </a:ext>
            </a:extLst>
          </p:cNvPr>
          <p:cNvSpPr txBox="1"/>
          <p:nvPr/>
        </p:nvSpPr>
        <p:spPr>
          <a:xfrm>
            <a:off x="233023" y="4909992"/>
            <a:ext cx="52469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 Mai 1933</a:t>
            </a:r>
          </a:p>
          <a:p>
            <a:r>
              <a:rPr lang="de-DE" sz="2000" dirty="0"/>
              <a:t>Pompöse Propagandaveranstaltung der beiden Führer Hitler und Hindenburg </a:t>
            </a:r>
          </a:p>
          <a:p>
            <a:r>
              <a:rPr lang="de-DE" sz="2000" dirty="0"/>
              <a:t>in ihrer Einigkeit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DEC86A-78B0-12CE-567F-6671A9533734}"/>
              </a:ext>
            </a:extLst>
          </p:cNvPr>
          <p:cNvSpPr txBox="1"/>
          <p:nvPr/>
        </p:nvSpPr>
        <p:spPr>
          <a:xfrm>
            <a:off x="233023" y="4357212"/>
            <a:ext cx="6919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Bundesarchiv_Bild_102-14569,_Berlin,_Mai-Feier,_Hindenburg_und_Hitler.jpg</a:t>
            </a:r>
          </a:p>
        </p:txBody>
      </p:sp>
    </p:spTree>
    <p:extLst>
      <p:ext uri="{BB962C8B-B14F-4D97-AF65-F5344CB8AC3E}">
        <p14:creationId xmlns:p14="http://schemas.microsoft.com/office/powerpoint/2010/main" val="309809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D9412F-90AC-A5C4-13EC-78086F25075D}"/>
              </a:ext>
            </a:extLst>
          </p:cNvPr>
          <p:cNvSpPr txBox="1"/>
          <p:nvPr/>
        </p:nvSpPr>
        <p:spPr>
          <a:xfrm>
            <a:off x="7140538" y="4835214"/>
            <a:ext cx="4365171" cy="175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10.5.1933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Bücherverbrennungen in den Universitätsstädten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draußen, Schwarzweiß, Gelände enthält.&#10;&#10;KI-generierte Inhalte können fehlerhaft sein.">
            <a:extLst>
              <a:ext uri="{FF2B5EF4-FFF2-40B4-BE49-F238E27FC236}">
                <a16:creationId xmlns:a16="http://schemas.microsoft.com/office/drawing/2014/main" id="{A23B0C76-D8D1-38DF-67C4-58DCD65E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3" y="0"/>
            <a:ext cx="5975448" cy="4541178"/>
          </a:xfrm>
          <a:prstGeom prst="rect">
            <a:avLst/>
          </a:prstGeom>
        </p:spPr>
      </p:pic>
      <p:pic>
        <p:nvPicPr>
          <p:cNvPr id="7" name="Grafik 6" descr="Ein Bild, das Text, Zeitung, Schrift, Veröffentlichung enthält.&#10;&#10;KI-generierte Inhalte können fehlerhaft sein.">
            <a:extLst>
              <a:ext uri="{FF2B5EF4-FFF2-40B4-BE49-F238E27FC236}">
                <a16:creationId xmlns:a16="http://schemas.microsoft.com/office/drawing/2014/main" id="{C03110FC-BFC1-E719-BF3A-91C0CBD4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9" b="54305"/>
          <a:stretch>
            <a:fillRect/>
          </a:stretch>
        </p:blipFill>
        <p:spPr>
          <a:xfrm>
            <a:off x="14006" y="4439526"/>
            <a:ext cx="5722706" cy="1142145"/>
          </a:xfrm>
          <a:prstGeom prst="rect">
            <a:avLst/>
          </a:prstGeom>
        </p:spPr>
      </p:pic>
      <p:pic>
        <p:nvPicPr>
          <p:cNvPr id="9" name="Grafik 8" descr="Ein Bild, das Text, Schrift, Kalligrafie, Typografie enthält.&#10;&#10;KI-generierte Inhalte können fehlerhaft sein.">
            <a:extLst>
              <a:ext uri="{FF2B5EF4-FFF2-40B4-BE49-F238E27FC236}">
                <a16:creationId xmlns:a16="http://schemas.microsoft.com/office/drawing/2014/main" id="{06DCB1CF-DB01-54B1-08EB-825CB3C5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88235" r="50057" b="1095"/>
          <a:stretch>
            <a:fillRect/>
          </a:stretch>
        </p:blipFill>
        <p:spPr>
          <a:xfrm>
            <a:off x="14006" y="6429420"/>
            <a:ext cx="4164704" cy="3278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E4FEB59-F600-3C81-6106-65B3BAB73880}"/>
              </a:ext>
            </a:extLst>
          </p:cNvPr>
          <p:cNvSpPr txBox="1"/>
          <p:nvPr/>
        </p:nvSpPr>
        <p:spPr>
          <a:xfrm>
            <a:off x="205925" y="410734"/>
            <a:ext cx="5880243" cy="384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9.5.1933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NSDAP stellt in Stetten den Antrag, eine Straße nach Hitler und eine andere nach Hindenburg, „den beiden Führern Deutschlands“, zu benennen.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SPD-Vermögen beschlagnahmt.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Hindenburg und Hitler Ehrenbürger </a:t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Stuttgart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 descr="Ein Bild, das Text, Zeitung, Schrift, Veröffentlichung enthält.&#10;&#10;KI-generierte Inhalte können fehlerhaft sein.">
            <a:extLst>
              <a:ext uri="{FF2B5EF4-FFF2-40B4-BE49-F238E27FC236}">
                <a16:creationId xmlns:a16="http://schemas.microsoft.com/office/drawing/2014/main" id="{713CFF04-63B5-32F2-1F4D-D278A243C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8" r="-183"/>
          <a:stretch>
            <a:fillRect/>
          </a:stretch>
        </p:blipFill>
        <p:spPr>
          <a:xfrm>
            <a:off x="-29949" y="5686499"/>
            <a:ext cx="5585176" cy="64555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0771E2-5BD2-1B9F-F5F3-6C062B3B427B}"/>
              </a:ext>
            </a:extLst>
          </p:cNvPr>
          <p:cNvSpPr txBox="1"/>
          <p:nvPr/>
        </p:nvSpPr>
        <p:spPr>
          <a:xfrm>
            <a:off x="6106273" y="4569535"/>
            <a:ext cx="44413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Bundesarchiv_Bild_102-14597,_Berlin,_Opernplatz,_Bücherverbrennung.jpg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516044-C30E-77D6-AE1C-0459400EA337}"/>
              </a:ext>
            </a:extLst>
          </p:cNvPr>
          <p:cNvSpPr txBox="1"/>
          <p:nvPr/>
        </p:nvSpPr>
        <p:spPr>
          <a:xfrm>
            <a:off x="14006" y="4181013"/>
            <a:ext cx="3414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https://www.deutsche-digitale-bibliothek.de/newspaper/</a:t>
            </a:r>
          </a:p>
        </p:txBody>
      </p:sp>
    </p:spTree>
    <p:extLst>
      <p:ext uri="{BB962C8B-B14F-4D97-AF65-F5344CB8AC3E}">
        <p14:creationId xmlns:p14="http://schemas.microsoft.com/office/powerpoint/2010/main" val="316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2D3084-C1B5-54BF-2151-307427B0CC0C}"/>
              </a:ext>
            </a:extLst>
          </p:cNvPr>
          <p:cNvSpPr txBox="1"/>
          <p:nvPr/>
        </p:nvSpPr>
        <p:spPr>
          <a:xfrm>
            <a:off x="768461" y="176980"/>
            <a:ext cx="106550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26.5.1933</a:t>
            </a:r>
          </a:p>
          <a:p>
            <a:r>
              <a:rPr lang="de-DE" sz="3200" b="1" dirty="0"/>
              <a:t>Beschluss in Stetten, die Straßen nach den beiden „Führern des Vaterlandes“ umzubenennen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 descr="Ein Bild, das Kleidung, Text, Man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98D23EA8-54E0-D834-37D1-AAEB7FDC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148"/>
            <a:ext cx="5722778" cy="5166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96320D-1591-9D36-C96B-B143DEB2E45B}"/>
              </a:ext>
            </a:extLst>
          </p:cNvPr>
          <p:cNvSpPr txBox="1"/>
          <p:nvPr/>
        </p:nvSpPr>
        <p:spPr>
          <a:xfrm>
            <a:off x="6096000" y="1659285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2400" b="1" dirty="0"/>
              <a:t>Funktion dieses Beschlusses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Propaganda</a:t>
            </a:r>
            <a:r>
              <a:rPr lang="de-DE" sz="2400" dirty="0"/>
              <a:t> - zur Befestigung der Macht (wirksam im Alltag)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Siegesfeier</a:t>
            </a:r>
            <a:r>
              <a:rPr lang="de-DE" sz="2400" dirty="0"/>
              <a:t> – die politischen Gegner sind besiegt.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Dankesfeier - für Hindenburg</a:t>
            </a:r>
            <a:r>
              <a:rPr lang="de-DE" sz="2400" dirty="0"/>
              <a:t>, der die NSDAP tatkräftig unterstützt hat.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6477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C8C502-DFD7-0904-E9DF-194E3B712FDA}"/>
              </a:ext>
            </a:extLst>
          </p:cNvPr>
          <p:cNvSpPr txBox="1"/>
          <p:nvPr/>
        </p:nvSpPr>
        <p:spPr>
          <a:xfrm>
            <a:off x="671244" y="250627"/>
            <a:ext cx="108495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Rückbenennung der Hindenburgstraße nach dem Krieg</a:t>
            </a:r>
          </a:p>
          <a:p>
            <a:r>
              <a:rPr lang="de-DE" sz="2400" dirty="0"/>
              <a:t>16.8.45</a:t>
            </a:r>
          </a:p>
          <a:p>
            <a:r>
              <a:rPr lang="de-DE" sz="2400" dirty="0"/>
              <a:t>Militärregierung: Alle belasteten Straßennamen müssen rückbenannt werden.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4" name="Grafik 3" descr="The document is a letter dated August 19, 1945, addressed to Landrat Waiblingen, requesting the renaming of streets previously named after Hitler and Hindenburg, and the removal of a memorial plaque at the former Hitler Youth and Party Youth Home.&#10;&#10;KI-generierte Inhalte können fehlerhaft sein.">
            <a:extLst>
              <a:ext uri="{FF2B5EF4-FFF2-40B4-BE49-F238E27FC236}">
                <a16:creationId xmlns:a16="http://schemas.microsoft.com/office/drawing/2014/main" id="{1DB10457-E554-AE8D-10A0-2A975F8C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7" y="1851555"/>
            <a:ext cx="7425433" cy="50064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9988EB-CF0E-DDD9-F355-CA1A21DB6D47}"/>
              </a:ext>
            </a:extLst>
          </p:cNvPr>
          <p:cNvSpPr txBox="1"/>
          <p:nvPr/>
        </p:nvSpPr>
        <p:spPr>
          <a:xfrm>
            <a:off x="616448" y="2644170"/>
            <a:ext cx="3955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18.8.45 </a:t>
            </a:r>
          </a:p>
          <a:p>
            <a:r>
              <a:rPr lang="de-DE" sz="2400" dirty="0"/>
              <a:t>Die Gemeinde Stetten berichtet an den Landrat:</a:t>
            </a:r>
          </a:p>
          <a:p>
            <a:br>
              <a:rPr lang="de-DE" sz="2400" dirty="0"/>
            </a:br>
            <a:r>
              <a:rPr lang="de-DE" sz="2400" b="1" dirty="0"/>
              <a:t>„Die </a:t>
            </a:r>
            <a:r>
              <a:rPr lang="de-DE" sz="2400" b="1" dirty="0" err="1"/>
              <a:t>Hitlerstrasse</a:t>
            </a:r>
            <a:r>
              <a:rPr lang="de-DE" sz="2400" b="1" dirty="0"/>
              <a:t> </a:t>
            </a:r>
            <a:r>
              <a:rPr lang="de-DE" sz="2400" b="1" dirty="0" err="1"/>
              <a:t>heisst</a:t>
            </a:r>
            <a:r>
              <a:rPr lang="de-DE" sz="2400" b="1" dirty="0"/>
              <a:t> heute wieder wie früher „Lange Gasse“, die </a:t>
            </a:r>
            <a:r>
              <a:rPr lang="de-DE" sz="2400" b="1" dirty="0" err="1"/>
              <a:t>Hindenburgstrasse</a:t>
            </a:r>
            <a:r>
              <a:rPr lang="de-DE" sz="2400" b="1" dirty="0"/>
              <a:t> ebenso wie früher „Obere Gasse“.</a:t>
            </a:r>
          </a:p>
        </p:txBody>
      </p:sp>
    </p:spTree>
    <p:extLst>
      <p:ext uri="{BB962C8B-B14F-4D97-AF65-F5344CB8AC3E}">
        <p14:creationId xmlns:p14="http://schemas.microsoft.com/office/powerpoint/2010/main" val="24878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B7E5-914B-9173-6665-A8D1FBB5C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0C4632-F145-412F-AEE6-FD16DD96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0"/>
            <a:ext cx="5774076" cy="33761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B6E0CB0-E48A-9BE3-3553-A07FAC024B47}"/>
              </a:ext>
            </a:extLst>
          </p:cNvPr>
          <p:cNvSpPr txBox="1"/>
          <p:nvPr/>
        </p:nvSpPr>
        <p:spPr>
          <a:xfrm>
            <a:off x="655956" y="3469802"/>
            <a:ext cx="51181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000" b="1" dirty="0"/>
              <a:t>Aus dem Protokoll der Gemeinderatssitzung vom 9. Mai 1933</a:t>
            </a:r>
            <a:br>
              <a:rPr lang="de-DE" sz="2000" b="1" dirty="0"/>
            </a:br>
            <a:endParaRPr lang="de-DE" sz="2000" b="1" dirty="0"/>
          </a:p>
          <a:p>
            <a:pPr fontAlgn="base"/>
            <a:r>
              <a:rPr lang="de-DE" sz="2000" dirty="0"/>
              <a:t>Vor Eintritt in die Tagesordnung </a:t>
            </a:r>
            <a:r>
              <a:rPr lang="de-DE" sz="2000" dirty="0" err="1"/>
              <a:t>heisst</a:t>
            </a:r>
            <a:r>
              <a:rPr lang="de-DE" sz="2000" dirty="0"/>
              <a:t> der Ortsvorsteher den auf Grund des Gesetzes vom 12. April 1933 neugebildeten Gemeinderat in dem aus Anlass des erstmaligen Zusammentritts des neuen Gemeinderats festlich geschmückten Sitzungssaal herzlich willkommen.</a:t>
            </a:r>
          </a:p>
          <a:p>
            <a:endParaRPr lang="de-DE" dirty="0"/>
          </a:p>
        </p:txBody>
      </p:sp>
      <p:pic>
        <p:nvPicPr>
          <p:cNvPr id="4" name="Grafik 3" descr="Ein Bild, das Text, Bilderrahmen, Rechteck, Buch enthält.&#10;&#10;KI-generierte Inhalte können fehlerhaft sein.">
            <a:extLst>
              <a:ext uri="{FF2B5EF4-FFF2-40B4-BE49-F238E27FC236}">
                <a16:creationId xmlns:a16="http://schemas.microsoft.com/office/drawing/2014/main" id="{9527647B-BE1D-629C-4ED3-5264C33E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62" y="12021"/>
            <a:ext cx="3918820" cy="52983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DDD5FC9-9ABD-EF12-C1DC-19A6E87F03AE}"/>
              </a:ext>
            </a:extLst>
          </p:cNvPr>
          <p:cNvSpPr txBox="1"/>
          <p:nvPr/>
        </p:nvSpPr>
        <p:spPr>
          <a:xfrm>
            <a:off x="7506862" y="5310348"/>
            <a:ext cx="380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Stetten i.R.</a:t>
            </a:r>
          </a:p>
          <a:p>
            <a:r>
              <a:rPr lang="de-DE" i="1" dirty="0"/>
              <a:t>Gemeinderats-Protokoll</a:t>
            </a:r>
          </a:p>
          <a:p>
            <a:r>
              <a:rPr lang="de-DE" i="1" dirty="0"/>
              <a:t>Band VII</a:t>
            </a:r>
          </a:p>
          <a:p>
            <a:r>
              <a:rPr lang="de-DE" i="1" dirty="0"/>
              <a:t>Vom 15. Jan 1932 – 10. </a:t>
            </a:r>
            <a:r>
              <a:rPr lang="de-DE" i="1" dirty="0" err="1"/>
              <a:t>Dz</a:t>
            </a:r>
            <a:r>
              <a:rPr lang="de-DE" i="1" dirty="0"/>
              <a:t> 1934</a:t>
            </a:r>
          </a:p>
        </p:txBody>
      </p:sp>
    </p:spTree>
    <p:extLst>
      <p:ext uri="{BB962C8B-B14F-4D97-AF65-F5344CB8AC3E}">
        <p14:creationId xmlns:p14="http://schemas.microsoft.com/office/powerpoint/2010/main" val="3248779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97774CF-96FE-17B8-49A5-D47C7C3B7D5C}"/>
              </a:ext>
            </a:extLst>
          </p:cNvPr>
          <p:cNvSpPr txBox="1"/>
          <p:nvPr/>
        </p:nvSpPr>
        <p:spPr>
          <a:xfrm>
            <a:off x="1799304" y="929425"/>
            <a:ext cx="8849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Antrag auf Rückbenennung 1947</a:t>
            </a:r>
          </a:p>
          <a:p>
            <a:endParaRPr lang="de-DE" sz="2400" dirty="0"/>
          </a:p>
          <a:p>
            <a:r>
              <a:rPr lang="de-DE" sz="2400" dirty="0"/>
              <a:t>28. März 1947</a:t>
            </a:r>
          </a:p>
          <a:p>
            <a:r>
              <a:rPr lang="de-DE" sz="2400" dirty="0"/>
              <a:t>Antrag im Gemeinderat Stetten,</a:t>
            </a:r>
          </a:p>
          <a:p>
            <a:r>
              <a:rPr lang="de-DE" sz="2400" i="1" dirty="0"/>
              <a:t>„die </a:t>
            </a:r>
            <a:r>
              <a:rPr lang="de-DE" sz="2400" i="1" dirty="0" err="1"/>
              <a:t>Hindenburgstrasse</a:t>
            </a:r>
            <a:r>
              <a:rPr lang="de-DE" sz="2400" i="1" dirty="0"/>
              <a:t> wieder in ihre frühere Bezeichnung „Obere </a:t>
            </a:r>
            <a:r>
              <a:rPr lang="de-DE" sz="2400" i="1" dirty="0" err="1"/>
              <a:t>Strasse</a:t>
            </a:r>
            <a:r>
              <a:rPr lang="de-DE" sz="2400" i="1" dirty="0"/>
              <a:t>“ </a:t>
            </a:r>
            <a:r>
              <a:rPr lang="de-DE" sz="2400" i="1" dirty="0" err="1"/>
              <a:t>zurückzuändern</a:t>
            </a:r>
            <a:r>
              <a:rPr lang="de-DE" sz="2400" i="1" dirty="0"/>
              <a:t>.“</a:t>
            </a:r>
          </a:p>
          <a:p>
            <a:endParaRPr lang="de-DE" sz="2400" dirty="0"/>
          </a:p>
          <a:p>
            <a:r>
              <a:rPr lang="de-DE" sz="2400" i="1" dirty="0"/>
              <a:t>„Der Antrag wird </a:t>
            </a:r>
            <a:r>
              <a:rPr lang="de-DE" sz="2400" i="1" dirty="0" err="1"/>
              <a:t>anschliesslich</a:t>
            </a:r>
            <a:r>
              <a:rPr lang="de-DE" sz="2400" i="1" dirty="0"/>
              <a:t> in geheimer Abstimmung mit 6 zu 6 Stimmen abgelehnt.“</a:t>
            </a:r>
          </a:p>
          <a:p>
            <a:endParaRPr lang="de-DE" sz="2400" dirty="0"/>
          </a:p>
          <a:p>
            <a:r>
              <a:rPr lang="de-DE" sz="2400" dirty="0"/>
              <a:t>(aus dem Protokoll)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1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953E2DD-F6AD-168B-730F-C79C1F60D1BE}"/>
              </a:ext>
            </a:extLst>
          </p:cNvPr>
          <p:cNvSpPr txBox="1"/>
          <p:nvPr/>
        </p:nvSpPr>
        <p:spPr>
          <a:xfrm>
            <a:off x="1931904" y="936010"/>
            <a:ext cx="65035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Erinnerungskultur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Aus der Geschichte lernen, damit sie sich nicht wiederholt:</a:t>
            </a:r>
            <a:br>
              <a:rPr lang="de-DE" sz="2400" dirty="0"/>
            </a:br>
            <a:r>
              <a:rPr lang="de-DE" sz="2400" dirty="0"/>
              <a:t>Demokratie kann rasant verloren gehen. 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Geschichte findet auch hier vor Ort statt.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Umbenennung: ein starkes Zeichen für unsere gemeinsamen demokratischen Werte und gegen rechtsextreme Tendenzen.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91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81927DB-0BC3-B9BD-DD56-4622EC4FD335}"/>
              </a:ext>
            </a:extLst>
          </p:cNvPr>
          <p:cNvSpPr txBox="1"/>
          <p:nvPr/>
        </p:nvSpPr>
        <p:spPr>
          <a:xfrm>
            <a:off x="2387029" y="1305341"/>
            <a:ext cx="741794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Gutachten sind eigentlich selbstverständlich</a:t>
            </a:r>
          </a:p>
          <a:p>
            <a:endParaRPr lang="de-DE" dirty="0"/>
          </a:p>
          <a:p>
            <a:r>
              <a:rPr lang="de-DE" dirty="0"/>
              <a:t>In der Regel werden sie von der Verwaltung oder dem Gemeinderat in Auftrag gegeben.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/>
              <a:t>Veröffentlichung der Expertenmeinung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Webseite: ausführliche Fassung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Mitteilungsblatt: kürzere Zusammenfassung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97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C2F5BC7-7C60-CA21-D9E5-652D9B1CC767}"/>
              </a:ext>
            </a:extLst>
          </p:cNvPr>
          <p:cNvSpPr txBox="1"/>
          <p:nvPr/>
        </p:nvSpPr>
        <p:spPr>
          <a:xfrm>
            <a:off x="2062107" y="679589"/>
            <a:ext cx="680392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Gutachten zur Belastung der Anwohner</a:t>
            </a:r>
          </a:p>
          <a:p>
            <a:endParaRPr lang="de-DE" dirty="0"/>
          </a:p>
          <a:p>
            <a:r>
              <a:rPr lang="de-DE" dirty="0"/>
              <a:t>Belastung für Privatleute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Finanzielle Belastung gering, in der Regel Kosten für KFZ-Schein (weniger als 15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Größerer Aufwand für Mitteilungen an Vertragspartner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Unterstützungsmöglichkeiten aufzeigen, z.B. ehrenamtliche Hilfe für Leute mit geringer Computererfahrung.</a:t>
            </a:r>
          </a:p>
          <a:p>
            <a:endParaRPr lang="de-DE" dirty="0"/>
          </a:p>
          <a:p>
            <a:r>
              <a:rPr lang="de-DE" dirty="0"/>
              <a:t>Belastung für Firmen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 Unterschiede, je nach Firmenart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Nachvollziehbare Berechnungen der betroffenen Firmen als Bestandteil des Gutachtens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Aufwand lässt sich oft computerunterstützt stark verringern.</a:t>
            </a:r>
          </a:p>
          <a:p>
            <a:endParaRPr lang="de-DE" dirty="0"/>
          </a:p>
          <a:p>
            <a:r>
              <a:rPr lang="de-DE" sz="2800" b="1" dirty="0"/>
              <a:t>Wichtig: Ein Gutachten, das auf tatsächlichen Erfahrungen beruht.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02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DC2ACD-53C3-E9F0-7CBB-AFD1F34E1A8A}"/>
              </a:ext>
            </a:extLst>
          </p:cNvPr>
          <p:cNvSpPr txBox="1"/>
          <p:nvPr/>
        </p:nvSpPr>
        <p:spPr>
          <a:xfrm>
            <a:off x="1204948" y="831212"/>
            <a:ext cx="90127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Geschichte nicht aus dem Straßenbild verdrängen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Hindenburgstraße </a:t>
            </a:r>
            <a:r>
              <a:rPr lang="de-DE" sz="2000"/>
              <a:t>als Erinnerungs- und Lernort </a:t>
            </a:r>
            <a:r>
              <a:rPr lang="de-DE" sz="2000" dirty="0"/>
              <a:t>mit Info-Tafel(n)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Fachliche Beratung nötig: </a:t>
            </a:r>
            <a:r>
              <a:rPr lang="de-DE" sz="2000" b="1" dirty="0"/>
              <a:t>Gutachten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Aber: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Kulturelle Übereinkunft, dass Straßennamen den Namensgeber ehren.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Beschlusslage seit 1933: Die „großen Führer Hindenburg und Hitler“ werden geehrt.</a:t>
            </a:r>
          </a:p>
          <a:p>
            <a:endParaRPr lang="de-DE" sz="2000" dirty="0"/>
          </a:p>
          <a:p>
            <a:r>
              <a:rPr lang="de-DE" sz="2000" dirty="0"/>
              <a:t>Deshalb: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Straßenschilder „Hindenburgstraße“ hängen lassen, aber durchstreichen.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Den neuen Namen auf ein zusätzliches Schild.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Dies macht neugierig auf die Info-Tafeln.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21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C7C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D589E-26FA-780B-3769-562DC5A5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HILDEGARD-SPIETH-STRASSE&#10;&#10;KI-generierte Inhalte können fehlerhaft sein.">
            <a:extLst>
              <a:ext uri="{FF2B5EF4-FFF2-40B4-BE49-F238E27FC236}">
                <a16:creationId xmlns:a16="http://schemas.microsoft.com/office/drawing/2014/main" id="{DB5E21F5-CB97-8B21-F332-94E023F9B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r="-1702"/>
          <a:stretch>
            <a:fillRect/>
          </a:stretch>
        </p:blipFill>
        <p:spPr>
          <a:xfrm>
            <a:off x="6021799" y="1603964"/>
            <a:ext cx="5608843" cy="4338329"/>
          </a:xfrm>
          <a:prstGeom prst="rect">
            <a:avLst/>
          </a:prstGeom>
        </p:spPr>
      </p:pic>
      <p:pic>
        <p:nvPicPr>
          <p:cNvPr id="12" name="Grafik 11" descr="HINDENDURGSTRASSE.&#10;&#10;KI-generierte Inhalte können fehlerhaft sein.">
            <a:extLst>
              <a:ext uri="{FF2B5EF4-FFF2-40B4-BE49-F238E27FC236}">
                <a16:creationId xmlns:a16="http://schemas.microsoft.com/office/drawing/2014/main" id="{B1633790-3B76-2360-BC0B-9B2E88EE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" b="19137"/>
          <a:stretch>
            <a:fillRect/>
          </a:stretch>
        </p:blipFill>
        <p:spPr>
          <a:xfrm>
            <a:off x="712380" y="639097"/>
            <a:ext cx="5309419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2EA6799-B0F2-75E2-404C-C2C5797BBBB8}"/>
              </a:ext>
            </a:extLst>
          </p:cNvPr>
          <p:cNvSpPr txBox="1"/>
          <p:nvPr/>
        </p:nvSpPr>
        <p:spPr>
          <a:xfrm>
            <a:off x="2580967" y="2285433"/>
            <a:ext cx="70300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Vielen Dank für Ihre Aufmerksamkeit!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91AF54-A8C3-EF9A-7034-BA563CA718F2}"/>
              </a:ext>
            </a:extLst>
          </p:cNvPr>
          <p:cNvSpPr txBox="1"/>
          <p:nvPr/>
        </p:nvSpPr>
        <p:spPr>
          <a:xfrm>
            <a:off x="481474" y="466868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Quellen:</a:t>
            </a:r>
          </a:p>
          <a:p>
            <a:r>
              <a:rPr lang="de-DE" sz="1400" dirty="0"/>
              <a:t>BPK – Bildarchiv Preußischer Kulturbesitz</a:t>
            </a:r>
          </a:p>
          <a:p>
            <a:r>
              <a:rPr lang="de-DE" sz="1400" dirty="0" err="1"/>
              <a:t>LeMO</a:t>
            </a:r>
            <a:r>
              <a:rPr lang="de-DE" sz="1400" dirty="0"/>
              <a:t> – Lebendiges Museum Online – </a:t>
            </a:r>
          </a:p>
          <a:p>
            <a:r>
              <a:rPr lang="de-DE" sz="1400" dirty="0">
                <a:hlinkClick r:id="rId2"/>
              </a:rPr>
              <a:t>www.dhm.de</a:t>
            </a:r>
            <a:r>
              <a:rPr lang="de-DE" sz="1400" dirty="0"/>
              <a:t> – DHM - Deutsches historisches Museum</a:t>
            </a:r>
          </a:p>
          <a:p>
            <a:r>
              <a:rPr lang="de-DE" sz="1400" dirty="0">
                <a:hlinkClick r:id="rId3"/>
              </a:rPr>
              <a:t>www.bild.bundesarchiv.de</a:t>
            </a:r>
            <a:r>
              <a:rPr lang="de-DE" sz="1400" dirty="0"/>
              <a:t> - Bundesarchiv</a:t>
            </a:r>
          </a:p>
          <a:p>
            <a:r>
              <a:rPr lang="de-DE" sz="1400" dirty="0"/>
              <a:t>www.deutsche-digitale-bibliothek.de</a:t>
            </a:r>
          </a:p>
          <a:p>
            <a:r>
              <a:rPr lang="de-DE" sz="1400" dirty="0"/>
              <a:t>Hindenburgstrasse-umbenennen.de</a:t>
            </a:r>
          </a:p>
          <a:p>
            <a:r>
              <a:rPr lang="de-DE" sz="1400" dirty="0"/>
              <a:t>Archiv Gemeinde Kernen (Andreas Stiene)</a:t>
            </a:r>
          </a:p>
        </p:txBody>
      </p:sp>
    </p:spTree>
    <p:extLst>
      <p:ext uri="{BB962C8B-B14F-4D97-AF65-F5344CB8AC3E}">
        <p14:creationId xmlns:p14="http://schemas.microsoft.com/office/powerpoint/2010/main" val="382501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FFED1DC-43FB-7B41-736F-8638E4778DDA}"/>
              </a:ext>
            </a:extLst>
          </p:cNvPr>
          <p:cNvSpPr txBox="1"/>
          <p:nvPr/>
        </p:nvSpPr>
        <p:spPr>
          <a:xfrm>
            <a:off x="6433459" y="1197620"/>
            <a:ext cx="50183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000" dirty="0"/>
              <a:t>Vom Fraktionsvorsitzenden der NSDAP wird der Antrag gestellt, zu Ehren des Herrn Reichspräsidenten die Obere </a:t>
            </a:r>
            <a:r>
              <a:rPr lang="de-DE" sz="2000" dirty="0" err="1"/>
              <a:t>Strasse</a:t>
            </a:r>
            <a:r>
              <a:rPr lang="de-DE" sz="2000" dirty="0"/>
              <a:t> in </a:t>
            </a:r>
            <a:r>
              <a:rPr lang="de-DE" sz="2000" dirty="0" err="1"/>
              <a:t>Hindenburgstrasse</a:t>
            </a:r>
            <a:r>
              <a:rPr lang="de-DE" sz="2000" dirty="0"/>
              <a:t> und zu Ehren des Herrn Reichskanzlers, die Lange </a:t>
            </a:r>
            <a:r>
              <a:rPr lang="de-DE" sz="2000" dirty="0" err="1"/>
              <a:t>Strasse</a:t>
            </a:r>
            <a:r>
              <a:rPr lang="de-DE" sz="2000" dirty="0"/>
              <a:t> in Hitler-</a:t>
            </a:r>
            <a:r>
              <a:rPr lang="de-DE" sz="2000" dirty="0" err="1"/>
              <a:t>Strasse</a:t>
            </a:r>
            <a:r>
              <a:rPr lang="de-DE" sz="2000" dirty="0"/>
              <a:t> </a:t>
            </a:r>
            <a:r>
              <a:rPr lang="de-DE" sz="2000" dirty="0" err="1"/>
              <a:t>umzubennen</a:t>
            </a:r>
            <a:r>
              <a:rPr lang="de-DE" sz="2000" dirty="0"/>
              <a:t>.</a:t>
            </a:r>
          </a:p>
          <a:p>
            <a:pPr fontAlgn="base"/>
            <a:br>
              <a:rPr lang="de-DE" sz="2000" dirty="0"/>
            </a:br>
            <a:r>
              <a:rPr lang="de-DE" sz="2000" dirty="0"/>
              <a:t>Der Ortsvorsteher erklärt, man möge erwägen, ob es wirklich eine Ehrung sei, wenn man einer </a:t>
            </a:r>
            <a:r>
              <a:rPr lang="de-DE" sz="2000" dirty="0" err="1"/>
              <a:t>Strasse</a:t>
            </a:r>
            <a:r>
              <a:rPr lang="de-DE" sz="2000" dirty="0"/>
              <a:t> in dem </a:t>
            </a:r>
            <a:r>
              <a:rPr lang="de-DE" sz="2000" dirty="0" err="1"/>
              <a:t>ausserordentlich</a:t>
            </a:r>
            <a:r>
              <a:rPr lang="de-DE" sz="2000" dirty="0"/>
              <a:t> schlechten Zustand, wie dies die Obere-</a:t>
            </a:r>
            <a:r>
              <a:rPr lang="de-DE" sz="2000" dirty="0" err="1"/>
              <a:t>Strasse</a:t>
            </a:r>
            <a:r>
              <a:rPr lang="de-DE" sz="2000" dirty="0"/>
              <a:t> ist, mit dem Namen eines </a:t>
            </a:r>
            <a:r>
              <a:rPr lang="de-DE" sz="2000" dirty="0" err="1"/>
              <a:t>grossen</a:t>
            </a:r>
            <a:r>
              <a:rPr lang="de-DE" sz="2000" dirty="0"/>
              <a:t> Führers beilege.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10" name="Grafik 9" descr="Ein Bild, das Text, Buch, Papier, Notebook Notizbuch enthält.&#10;&#10;KI-generierte Inhalte können fehlerhaft sein.">
            <a:extLst>
              <a:ext uri="{FF2B5EF4-FFF2-40B4-BE49-F238E27FC236}">
                <a16:creationId xmlns:a16="http://schemas.microsoft.com/office/drawing/2014/main" id="{E196CF3A-4E55-6932-312F-26B857D5C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4"/>
          <a:stretch>
            <a:fillRect/>
          </a:stretch>
        </p:blipFill>
        <p:spPr>
          <a:xfrm>
            <a:off x="881742" y="235091"/>
            <a:ext cx="4593772" cy="2951965"/>
          </a:xfrm>
          <a:prstGeom prst="rect">
            <a:avLst/>
          </a:prstGeom>
        </p:spPr>
      </p:pic>
      <p:pic>
        <p:nvPicPr>
          <p:cNvPr id="11" name="Grafik 10" descr="Ein Bild, das Text, Buch, Papier, Notebook Notizbuch enthält.&#10;&#10;KI-generierte Inhalte können fehlerhaft sein.">
            <a:extLst>
              <a:ext uri="{FF2B5EF4-FFF2-40B4-BE49-F238E27FC236}">
                <a16:creationId xmlns:a16="http://schemas.microsoft.com/office/drawing/2014/main" id="{A440E4CA-8DC9-B7E8-C8C2-6CDE0333F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b="52570"/>
          <a:stretch>
            <a:fillRect/>
          </a:stretch>
        </p:blipFill>
        <p:spPr>
          <a:xfrm>
            <a:off x="881742" y="3183439"/>
            <a:ext cx="4876801" cy="34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81F7F-7B5F-928F-EA35-E7C3598B4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4A81C34-0D1A-538B-427F-48A8A65F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21" y="154113"/>
            <a:ext cx="6987294" cy="3192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30. </a:t>
            </a:r>
            <a:r>
              <a:rPr lang="en-US" sz="3600" dirty="0" err="1"/>
              <a:t>Januar</a:t>
            </a:r>
            <a:r>
              <a:rPr lang="en-US" sz="3600" dirty="0"/>
              <a:t> 1933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Hindenburg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ernennt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Hitler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Reichskanzler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16DDB0-55D5-A3B1-5668-51C17314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08453"/>
            <a:ext cx="6692827" cy="36295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400" b="1" dirty="0"/>
              <a:t>Eine Win-Win-Situation:</a:t>
            </a:r>
          </a:p>
          <a:p>
            <a:pPr marL="342900" indent="-342900">
              <a:buFontTx/>
              <a:buChar char="-"/>
            </a:pPr>
            <a:r>
              <a:rPr lang="de-DE" sz="2400" b="1" dirty="0"/>
              <a:t>Hitler</a:t>
            </a:r>
            <a:r>
              <a:rPr lang="de-DE" sz="2400" dirty="0"/>
              <a:t> kommt durch Hindenburg an die Macht.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 Er kann das Ansehen Hindenburgs in den rechtskonservativen Kreisen nutzen.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de-DE" sz="2400" b="1" dirty="0"/>
              <a:t>Hindenburg</a:t>
            </a:r>
            <a:r>
              <a:rPr lang="de-DE" sz="2400" dirty="0"/>
              <a:t> gewinnt an Ansehen:</a:t>
            </a:r>
            <a:br>
              <a:rPr lang="de-DE" sz="2400" dirty="0"/>
            </a:br>
            <a:r>
              <a:rPr lang="de-DE" sz="2400" dirty="0"/>
              <a:t>Er stilisiert sich als Förderer der sogenannten „nationalen Erhebung“, die ja inzwischen eine Massenbewegung ist.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DED8BD-AC05-6657-3FAB-250E76F1C44C}"/>
              </a:ext>
            </a:extLst>
          </p:cNvPr>
          <p:cNvSpPr txBox="1"/>
          <p:nvPr/>
        </p:nvSpPr>
        <p:spPr>
          <a:xfrm>
            <a:off x="7962192" y="6168628"/>
            <a:ext cx="38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Der historische Tag: 30. Januar 1933.</a:t>
            </a:r>
          </a:p>
        </p:txBody>
      </p:sp>
      <p:pic>
        <p:nvPicPr>
          <p:cNvPr id="7" name="Grafik 6" descr="The image depicts a historical moment on January 30, 1933, featuring Adolf Hitler and Paul von Hindenburg, marked by the swastika and eagle emblems.&#10;&#10;KI-generierte Inhalte können fehlerhaft sein.">
            <a:extLst>
              <a:ext uri="{FF2B5EF4-FFF2-40B4-BE49-F238E27FC236}">
                <a16:creationId xmlns:a16="http://schemas.microsoft.com/office/drawing/2014/main" id="{A51B719B-35A4-3D48-8A75-7FDA5341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3" y="-18373"/>
            <a:ext cx="4659277" cy="60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19C84-5ABA-BA9C-B3C6-2E1B085A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7606E-B464-DB78-3FD3-A6B530B0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503" y="430635"/>
            <a:ext cx="5464968" cy="1685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/>
              <a:t>1.2.1933</a:t>
            </a:r>
            <a:br>
              <a:rPr lang="en-US" sz="3400" dirty="0"/>
            </a:br>
            <a:r>
              <a:rPr lang="en-US" sz="3400" dirty="0" err="1"/>
              <a:t>Auflösung</a:t>
            </a:r>
            <a:r>
              <a:rPr lang="en-US" sz="3400" dirty="0"/>
              <a:t> des </a:t>
            </a:r>
            <a:r>
              <a:rPr lang="en-US" sz="3400" dirty="0" err="1"/>
              <a:t>Reichstags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für </a:t>
            </a:r>
            <a:r>
              <a:rPr lang="en-US" sz="3400" dirty="0" err="1"/>
              <a:t>Neuwahl</a:t>
            </a:r>
            <a:r>
              <a:rPr lang="en-US" sz="3400" dirty="0"/>
              <a:t> </a:t>
            </a:r>
            <a:r>
              <a:rPr lang="en-US" sz="3400" dirty="0" err="1"/>
              <a:t>durch</a:t>
            </a:r>
            <a:r>
              <a:rPr lang="en-US" sz="3400" dirty="0"/>
              <a:t> Hindenburg</a:t>
            </a:r>
          </a:p>
        </p:txBody>
      </p:sp>
      <p:pic>
        <p:nvPicPr>
          <p:cNvPr id="10" name="Bildplatzhalter 9" descr="Ein Bild, das Text, Brief, Handschrift, Schrift enthält.&#10;&#10;KI-generierte Inhalte können fehlerhaft sein.">
            <a:extLst>
              <a:ext uri="{FF2B5EF4-FFF2-40B4-BE49-F238E27FC236}">
                <a16:creationId xmlns:a16="http://schemas.microsoft.com/office/drawing/2014/main" id="{DD78524C-8B4C-4646-D874-322DCF901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214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99ECFE-B302-D837-15B2-85481418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2D1C526-AE2F-A71A-3688-87993987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18904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Reichstagsbrand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der Nacht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28.2.33</a:t>
            </a:r>
          </a:p>
        </p:txBody>
      </p:sp>
      <p:pic>
        <p:nvPicPr>
          <p:cNvPr id="3" name="Grafik 2" descr="Ein Bild, das Text, Zeitung, Schrift, Typografie enthält.&#10;&#10;KI-generierte Inhalte können fehlerhaft sein.">
            <a:extLst>
              <a:ext uri="{FF2B5EF4-FFF2-40B4-BE49-F238E27FC236}">
                <a16:creationId xmlns:a16="http://schemas.microsoft.com/office/drawing/2014/main" id="{0EB5C9EF-738F-E16E-8BF9-E7F172AD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72" y="0"/>
            <a:ext cx="4921228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8BD0BA-CCF0-F709-8654-90A1D1890A4D}"/>
              </a:ext>
            </a:extLst>
          </p:cNvPr>
          <p:cNvSpPr txBox="1"/>
          <p:nvPr/>
        </p:nvSpPr>
        <p:spPr>
          <a:xfrm>
            <a:off x="643468" y="2533880"/>
            <a:ext cx="5804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Plakattext:</a:t>
            </a:r>
          </a:p>
          <a:p>
            <a:r>
              <a:rPr lang="de-DE" dirty="0"/>
              <a:t>„</a:t>
            </a:r>
            <a:r>
              <a:rPr lang="de-DE" b="1" dirty="0"/>
              <a:t>Der Reichstag in Flammen!</a:t>
            </a:r>
          </a:p>
          <a:p>
            <a:r>
              <a:rPr lang="de-DE" b="1" dirty="0"/>
              <a:t>Von Kommunisten in Brand gesteckt!</a:t>
            </a:r>
          </a:p>
          <a:p>
            <a:r>
              <a:rPr lang="de-DE" dirty="0"/>
              <a:t>So würde das ganze Land aussehen, wenn der Kommunismus und die mit ihm verbündete Sozialdemokratie auch nur auf ein paar Monate an die Macht kämen!</a:t>
            </a:r>
          </a:p>
          <a:p>
            <a:r>
              <a:rPr lang="de-DE" dirty="0"/>
              <a:t>Brave Bürger als Geiseln an die wand gestellt!</a:t>
            </a:r>
          </a:p>
          <a:p>
            <a:r>
              <a:rPr lang="de-DE" dirty="0"/>
              <a:t>Den Bauern den roten </a:t>
            </a:r>
            <a:r>
              <a:rPr lang="de-DE" dirty="0" err="1"/>
              <a:t>Hahan</a:t>
            </a:r>
            <a:r>
              <a:rPr lang="de-DE" dirty="0"/>
              <a:t> aufs Dach gesetzt!</a:t>
            </a:r>
          </a:p>
          <a:p>
            <a:r>
              <a:rPr lang="de-DE" dirty="0"/>
              <a:t>Wie ein Aufschrei muss es durch Deutschland gehen:</a:t>
            </a:r>
          </a:p>
          <a:p>
            <a:r>
              <a:rPr lang="de-DE" b="1" dirty="0"/>
              <a:t>Zerstampft den Kommunismus!</a:t>
            </a:r>
          </a:p>
          <a:p>
            <a:r>
              <a:rPr lang="de-DE" b="1" dirty="0"/>
              <a:t>Zerschmettert die Sozialdemokratie!</a:t>
            </a:r>
          </a:p>
          <a:p>
            <a:r>
              <a:rPr lang="de-DE" dirty="0"/>
              <a:t>Wählt Hitler Liste 1“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C38A18-3079-401E-79CC-43CDF4E8A4FF}"/>
              </a:ext>
            </a:extLst>
          </p:cNvPr>
          <p:cNvSpPr txBox="1"/>
          <p:nvPr/>
        </p:nvSpPr>
        <p:spPr>
          <a:xfrm>
            <a:off x="3435804" y="6449794"/>
            <a:ext cx="34237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Bildnachweis: Deutsches Historisches Museum, Berlin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5735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FBEED-57C7-DCA3-A22F-8FCA2B97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6" y="323637"/>
            <a:ext cx="5535577" cy="1443518"/>
          </a:xfrm>
          <a:solidFill>
            <a:schemeClr val="bg1"/>
          </a:solidFill>
          <a:ln>
            <a:solidFill>
              <a:srgbClr val="69C7C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28.2.1933</a:t>
            </a:r>
            <a:br>
              <a:rPr lang="en-US" sz="3600" dirty="0"/>
            </a:br>
            <a:r>
              <a:rPr lang="en-US" sz="3600" dirty="0" err="1"/>
              <a:t>Reichstagsbrandverordnung</a:t>
            </a:r>
            <a:endParaRPr lang="en-US" sz="3600" dirty="0"/>
          </a:p>
        </p:txBody>
      </p:sp>
      <p:pic>
        <p:nvPicPr>
          <p:cNvPr id="6" name="Bildplatzhalter 5" descr="Ein Bild, das Text, Brief, Schwarzweiß, Dokument enthält.&#10;&#10;KI-generierte Inhalte können fehlerhaft sein.">
            <a:extLst>
              <a:ext uri="{FF2B5EF4-FFF2-40B4-BE49-F238E27FC236}">
                <a16:creationId xmlns:a16="http://schemas.microsoft.com/office/drawing/2014/main" id="{11786B58-07A4-E570-5807-1E288E710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278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" name="Textplatzhalter 3">
            <a:extLst>
              <a:ext uri="{FF2B5EF4-FFF2-40B4-BE49-F238E27FC236}">
                <a16:creationId xmlns:a16="http://schemas.microsoft.com/office/drawing/2014/main" id="{E296A326-830D-E002-B16D-29342C48B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6685" y="3719246"/>
            <a:ext cx="5247340" cy="27431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dirty="0"/>
              <a:t>§ 1</a:t>
            </a:r>
          </a:p>
          <a:p>
            <a:r>
              <a:rPr lang="en-US" sz="1900" i="1" dirty="0"/>
              <a:t>“… Es </a:t>
            </a:r>
            <a:r>
              <a:rPr lang="en-US" sz="1900" i="1" dirty="0" err="1"/>
              <a:t>sind</a:t>
            </a:r>
            <a:r>
              <a:rPr lang="en-US" sz="1900" i="1" dirty="0"/>
              <a:t> </a:t>
            </a:r>
            <a:r>
              <a:rPr lang="en-US" sz="1900" i="1" dirty="0" err="1"/>
              <a:t>daher</a:t>
            </a:r>
            <a:r>
              <a:rPr lang="en-US" sz="1900" i="1" dirty="0"/>
              <a:t> </a:t>
            </a:r>
            <a:r>
              <a:rPr lang="en-US" sz="1900" i="1" dirty="0" err="1"/>
              <a:t>Beschränkungen</a:t>
            </a:r>
            <a:r>
              <a:rPr lang="en-US" sz="1900" i="1" dirty="0"/>
              <a:t> der </a:t>
            </a:r>
            <a:r>
              <a:rPr lang="en-US" sz="1900" i="1" dirty="0" err="1"/>
              <a:t>persönlichen</a:t>
            </a:r>
            <a:r>
              <a:rPr lang="en-US" sz="1900" i="1" dirty="0"/>
              <a:t> Freiheit, des </a:t>
            </a:r>
            <a:r>
              <a:rPr lang="en-US" sz="1900" i="1" dirty="0" err="1"/>
              <a:t>Rechts</a:t>
            </a:r>
            <a:r>
              <a:rPr lang="en-US" sz="1900" i="1" dirty="0"/>
              <a:t> der </a:t>
            </a:r>
            <a:r>
              <a:rPr lang="en-US" sz="1900" i="1" dirty="0" err="1"/>
              <a:t>freien</a:t>
            </a:r>
            <a:r>
              <a:rPr lang="en-US" sz="1900" i="1" dirty="0"/>
              <a:t> </a:t>
            </a:r>
            <a:r>
              <a:rPr lang="en-US" sz="1900" i="1" dirty="0" err="1"/>
              <a:t>Meinungsäußerung</a:t>
            </a:r>
            <a:r>
              <a:rPr lang="en-US" sz="1900" i="1" dirty="0"/>
              <a:t>, </a:t>
            </a:r>
            <a:r>
              <a:rPr lang="en-US" sz="1900" i="1" dirty="0" err="1"/>
              <a:t>einschliesslich</a:t>
            </a:r>
            <a:r>
              <a:rPr lang="en-US" sz="1900" i="1" dirty="0"/>
              <a:t> der </a:t>
            </a:r>
            <a:r>
              <a:rPr lang="en-US" sz="1900" i="1" dirty="0" err="1"/>
              <a:t>Pressefreiheit</a:t>
            </a:r>
            <a:r>
              <a:rPr lang="en-US" sz="1900" i="1" dirty="0"/>
              <a:t>, des Vereins- und </a:t>
            </a:r>
            <a:r>
              <a:rPr lang="en-US" sz="1900" i="1" dirty="0" err="1"/>
              <a:t>Versammlungsrechts</a:t>
            </a:r>
            <a:r>
              <a:rPr lang="en-US" sz="1900" i="1" dirty="0"/>
              <a:t>, </a:t>
            </a:r>
            <a:r>
              <a:rPr lang="en-US" sz="1900" i="1" dirty="0" err="1"/>
              <a:t>Eingriffe</a:t>
            </a:r>
            <a:r>
              <a:rPr lang="en-US" sz="1900" i="1" dirty="0"/>
              <a:t> in das Brief-, Post-, </a:t>
            </a:r>
            <a:r>
              <a:rPr lang="en-US" sz="1900" i="1" dirty="0" err="1"/>
              <a:t>Telgraphen</a:t>
            </a:r>
            <a:r>
              <a:rPr lang="en-US" sz="1900" i="1" dirty="0"/>
              <a:t>- und </a:t>
            </a:r>
            <a:r>
              <a:rPr lang="en-US" sz="1900" i="1" dirty="0" err="1"/>
              <a:t>Fernsprechgeheimnis</a:t>
            </a:r>
            <a:r>
              <a:rPr lang="en-US" sz="1900" i="1" dirty="0"/>
              <a:t>, </a:t>
            </a:r>
            <a:r>
              <a:rPr lang="en-US" sz="1900" i="1" dirty="0" err="1"/>
              <a:t>Anordnungen</a:t>
            </a:r>
            <a:r>
              <a:rPr lang="en-US" sz="1900" i="1" dirty="0"/>
              <a:t> von </a:t>
            </a:r>
            <a:r>
              <a:rPr lang="en-US" sz="1900" i="1" dirty="0" err="1"/>
              <a:t>Haussuchungen</a:t>
            </a:r>
            <a:r>
              <a:rPr lang="en-US" sz="1900" i="1" dirty="0"/>
              <a:t> und von </a:t>
            </a:r>
            <a:r>
              <a:rPr lang="en-US" sz="1900" i="1" dirty="0" err="1"/>
              <a:t>Beschlagnahmen</a:t>
            </a:r>
            <a:r>
              <a:rPr lang="en-US" sz="1900" i="1" dirty="0"/>
              <a:t>, </a:t>
            </a:r>
            <a:r>
              <a:rPr lang="en-US" sz="1900" i="1" dirty="0" err="1"/>
              <a:t>sowie</a:t>
            </a:r>
            <a:r>
              <a:rPr lang="en-US" sz="1900" i="1" dirty="0"/>
              <a:t> </a:t>
            </a:r>
            <a:r>
              <a:rPr lang="en-US" sz="1900" i="1" dirty="0" err="1"/>
              <a:t>Beschränkungen</a:t>
            </a:r>
            <a:r>
              <a:rPr lang="en-US" sz="1900" i="1" dirty="0"/>
              <a:t> des </a:t>
            </a:r>
            <a:r>
              <a:rPr lang="en-US" sz="1900" i="1" dirty="0" err="1"/>
              <a:t>Eigentums</a:t>
            </a:r>
            <a:r>
              <a:rPr lang="en-US" sz="1900" i="1" dirty="0"/>
              <a:t> … </a:t>
            </a:r>
            <a:r>
              <a:rPr lang="en-US" sz="1900" i="1" dirty="0" err="1"/>
              <a:t>zulässig</a:t>
            </a:r>
            <a:r>
              <a:rPr lang="en-US" sz="1900" i="1" dirty="0"/>
              <a:t>.”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61C2F9D-F906-F161-A6D9-F0A639676849}"/>
              </a:ext>
            </a:extLst>
          </p:cNvPr>
          <p:cNvSpPr txBox="1">
            <a:spLocks/>
          </p:cNvSpPr>
          <p:nvPr/>
        </p:nvSpPr>
        <p:spPr>
          <a:xfrm>
            <a:off x="6096000" y="2159495"/>
            <a:ext cx="5104064" cy="15597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Grundrechte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aufgehoben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Grundlage</a:t>
            </a:r>
            <a:r>
              <a:rPr lang="en-US" sz="2400" dirty="0"/>
              <a:t> für die </a:t>
            </a:r>
            <a:r>
              <a:rPr lang="en-US" sz="2400" dirty="0" err="1"/>
              <a:t>Verhaftung</a:t>
            </a:r>
            <a:r>
              <a:rPr lang="en-US" sz="2400" dirty="0"/>
              <a:t> </a:t>
            </a:r>
            <a:r>
              <a:rPr lang="en-US" sz="2400" dirty="0" err="1"/>
              <a:t>politischer</a:t>
            </a:r>
            <a:r>
              <a:rPr lang="en-US" sz="2400" dirty="0"/>
              <a:t> Gegner (</a:t>
            </a:r>
            <a:r>
              <a:rPr lang="en-US" sz="2400" dirty="0" err="1"/>
              <a:t>Schutzhaft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5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A6222-2A7F-2987-ABA9-09A59531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E8442-86DF-499E-90A5-A55CF01E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18345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Reichstagsbrand-verordnung</a:t>
            </a:r>
            <a:r>
              <a:rPr lang="en-US" sz="4000" dirty="0"/>
              <a:t> 28.2.1933</a:t>
            </a:r>
          </a:p>
        </p:txBody>
      </p:sp>
      <p:pic>
        <p:nvPicPr>
          <p:cNvPr id="9" name="Bildplatzhalter 8" descr="Ein Bild, das Text, Handschrift, Brief, Kalligrafie enthält.&#10;&#10;KI-generierte Inhalte können fehlerhaft sein.">
            <a:extLst>
              <a:ext uri="{FF2B5EF4-FFF2-40B4-BE49-F238E27FC236}">
                <a16:creationId xmlns:a16="http://schemas.microsoft.com/office/drawing/2014/main" id="{CEAB6267-6C7B-9FEA-E08F-A6BCCD26D4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526"/>
          <a:stretch>
            <a:fillRect/>
          </a:stretch>
        </p:blipFill>
        <p:spPr>
          <a:xfrm>
            <a:off x="-99132" y="10"/>
            <a:ext cx="6992881" cy="685799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548CB8-6422-1522-511C-D0478395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4101" y="3429000"/>
            <a:ext cx="4205995" cy="13965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Nur Hindenburg </a:t>
            </a:r>
            <a:r>
              <a:rPr lang="en-US" sz="2400" dirty="0" err="1"/>
              <a:t>konnte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Reichspräsident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diese</a:t>
            </a:r>
            <a:r>
              <a:rPr lang="en-US" sz="2400" dirty="0"/>
              <a:t> </a:t>
            </a:r>
            <a:r>
              <a:rPr lang="en-US" sz="2400" dirty="0" err="1"/>
              <a:t>Verordnung</a:t>
            </a:r>
            <a:r>
              <a:rPr lang="en-US" sz="2400" dirty="0"/>
              <a:t> </a:t>
            </a:r>
            <a:r>
              <a:rPr lang="en-US" sz="2400" dirty="0" err="1"/>
              <a:t>erlassen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54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he image is a black and white poster featuring a political figure and a German flag, likely from the Nazi era, with text in German that includes misspelled and nonsensical words.&#10;&#10;KI-generierte Inhalte können fehlerhaft sein.">
            <a:extLst>
              <a:ext uri="{FF2B5EF4-FFF2-40B4-BE49-F238E27FC236}">
                <a16:creationId xmlns:a16="http://schemas.microsoft.com/office/drawing/2014/main" id="{F3C9A1F3-3AD4-FE0E-87A2-7FD1910A6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1"/>
            <a:ext cx="4623371" cy="6538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2008067-5D8A-D453-2870-5D39AE210640}"/>
              </a:ext>
            </a:extLst>
          </p:cNvPr>
          <p:cNvSpPr txBox="1"/>
          <p:nvPr/>
        </p:nvSpPr>
        <p:spPr>
          <a:xfrm>
            <a:off x="5229853" y="573041"/>
            <a:ext cx="4119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/>
              <a:t>Wahlplakat der NSDAP auf einer Litfaßsäule, März 1933, </a:t>
            </a:r>
          </a:p>
          <a:p>
            <a:r>
              <a:rPr lang="de-DE" sz="2400" i="1" dirty="0"/>
              <a:t>Plakattext: „Nimmer wird das Reich zerstöret – wenn ihr einig seid und treu“</a:t>
            </a:r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15DE5E-4988-2065-ECE9-047DB3AAD215}"/>
              </a:ext>
            </a:extLst>
          </p:cNvPr>
          <p:cNvSpPr txBox="1"/>
          <p:nvPr/>
        </p:nvSpPr>
        <p:spPr>
          <a:xfrm>
            <a:off x="5137385" y="3237971"/>
            <a:ext cx="62364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/>
              <a:t>Text auf dem unteren Plakat:</a:t>
            </a:r>
          </a:p>
          <a:p>
            <a:r>
              <a:rPr lang="de-DE" sz="2400" i="1" dirty="0"/>
              <a:t>„Die Sozialdemokraten erklären: </a:t>
            </a:r>
            <a:br>
              <a:rPr lang="de-DE" sz="2400" i="1" dirty="0"/>
            </a:br>
            <a:r>
              <a:rPr lang="de-DE" sz="2400" i="1" dirty="0"/>
              <a:t>Sie kennen kein Vaterland, </a:t>
            </a:r>
            <a:br>
              <a:rPr lang="de-DE" sz="2400" i="1" dirty="0"/>
            </a:br>
            <a:r>
              <a:rPr lang="de-DE" sz="2400" i="1" dirty="0"/>
              <a:t>das Deutschland heißt! </a:t>
            </a:r>
            <a:br>
              <a:rPr lang="de-DE" sz="2400" i="1" dirty="0"/>
            </a:br>
            <a:r>
              <a:rPr lang="de-DE" sz="2400" i="1" dirty="0"/>
              <a:t>Darum haben sie Deutschland verkommen lassen! </a:t>
            </a:r>
            <a:br>
              <a:rPr lang="de-DE" sz="2400" i="1" dirty="0"/>
            </a:br>
            <a:r>
              <a:rPr lang="de-DE" sz="2400" i="1" dirty="0"/>
              <a:t>Zerschlagt die Partei der Internationale! </a:t>
            </a:r>
            <a:br>
              <a:rPr lang="de-DE" sz="2400" i="1" dirty="0"/>
            </a:br>
            <a:r>
              <a:rPr lang="de-DE" sz="2400" i="1" dirty="0"/>
              <a:t>Wählt Hitler Liste 1“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735D1B-8929-1E37-7550-87F57EEE546E}"/>
              </a:ext>
            </a:extLst>
          </p:cNvPr>
          <p:cNvSpPr txBox="1"/>
          <p:nvPr/>
        </p:nvSpPr>
        <p:spPr>
          <a:xfrm>
            <a:off x="89899" y="6557494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csm_BArch_Bild_102-02935A_Pahl_Georg_Wahlwerbung_63a895b60a</a:t>
            </a:r>
          </a:p>
        </p:txBody>
      </p:sp>
    </p:spTree>
    <p:extLst>
      <p:ext uri="{BB962C8B-B14F-4D97-AF65-F5344CB8AC3E}">
        <p14:creationId xmlns:p14="http://schemas.microsoft.com/office/powerpoint/2010/main" val="265403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1342</Words>
  <Application>Microsoft Office PowerPoint</Application>
  <PresentationFormat>Breitbild</PresentationFormat>
  <Paragraphs>178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Noto Sans Display</vt:lpstr>
      <vt:lpstr>Open Sans</vt:lpstr>
      <vt:lpstr>Ubuntu</vt:lpstr>
      <vt:lpstr>Office Theme</vt:lpstr>
      <vt:lpstr>Hindenburgstraße umbenennen?</vt:lpstr>
      <vt:lpstr>PowerPoint-Präsentation</vt:lpstr>
      <vt:lpstr>PowerPoint-Präsentation</vt:lpstr>
      <vt:lpstr> 30. Januar 1933  Hindenburg ernennt  Hitler  zum Reichskanzler </vt:lpstr>
      <vt:lpstr>1.2.1933 Auflösung des Reichstags  für Neuwahl durch Hindenburg</vt:lpstr>
      <vt:lpstr>Reichstagsbrand in der Nacht zum 28.2.33</vt:lpstr>
      <vt:lpstr>28.2.1933 Reichstagsbrandverordnung</vt:lpstr>
      <vt:lpstr>Reichstagsbrand-verordnung 28.2.1933</vt:lpstr>
      <vt:lpstr>PowerPoint-Präsentation</vt:lpstr>
      <vt:lpstr>PowerPoint-Präsentation</vt:lpstr>
      <vt:lpstr>PowerPoint-Präsentation</vt:lpstr>
      <vt:lpstr>Erste Konzentrationslager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Burger</dc:creator>
  <cp:lastModifiedBy>Michael Burger</cp:lastModifiedBy>
  <cp:revision>2</cp:revision>
  <dcterms:created xsi:type="dcterms:W3CDTF">2026-01-09T15:56:40Z</dcterms:created>
  <dcterms:modified xsi:type="dcterms:W3CDTF">2026-01-29T11:18:02Z</dcterms:modified>
</cp:coreProperties>
</file>